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58" r:id="rId4"/>
    <p:sldId id="260" r:id="rId5"/>
    <p:sldId id="261" r:id="rId6"/>
    <p:sldId id="262" r:id="rId7"/>
    <p:sldId id="273" r:id="rId8"/>
    <p:sldId id="276" r:id="rId9"/>
    <p:sldId id="263" r:id="rId10"/>
    <p:sldId id="264" r:id="rId11"/>
    <p:sldId id="265" r:id="rId12"/>
    <p:sldId id="266" r:id="rId13"/>
    <p:sldId id="267" r:id="rId14"/>
    <p:sldId id="274" r:id="rId15"/>
    <p:sldId id="268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4EC4-2741-4B5C-B02C-9C938795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8C911-043A-4F59-B097-ED64701B1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489B5-8843-46C0-AC2B-CCC75B7F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B0991-05EA-4E1C-AF15-875309A5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CD978-F9A9-44FC-B403-B5585475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0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5164-C192-44C8-B43B-C0B96713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E7D2F-F9CE-4A70-BBA6-0A38CE59A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A2DBA-DF45-4D63-8C04-A98A549C6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3DFD0-2DED-437B-9757-602C346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9FB2F-22D3-43AD-86FC-EFFD868D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BCAF8-13C2-41ED-904E-5822B97732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6C728-DED7-463E-845A-608DF4A37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D1B81-2909-4EF7-A576-9F79DF2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F3E97-1F5D-4D7D-B17A-265049A2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CB48D-04FB-488E-8DEA-542FB29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9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6F48-9F76-43FE-90BE-890CFB5B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0A87F-D676-4F36-841F-1124EF23F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347F4-6AA8-4382-B351-98376129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A252-B089-4071-866F-0EFA4A44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0DCE8-5464-4674-BD02-66C20E8A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3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1687-860B-4395-9839-AAC6B5CFE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47480-F052-4278-8C68-57D5D1870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ED1B7-4ECC-4A24-A3E6-929F4FC5E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F1D56-9D04-4EE8-B641-14B0A227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3B6C-E6E3-4780-8540-0EF38932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0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F9DB6-18BF-49C8-AF12-362BDAD2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97CA4-B86A-465F-9326-79D3F71A64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ABBF6-1433-47DC-83D7-AC0D80FEC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AC1DC-0D50-4B51-B7AA-B969E104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A2C26-025C-43A1-9E3D-3CF37FE1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2E553-0401-4DB1-8AC1-C3DA92ED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31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DD09C-D625-464E-A090-88671CF1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5D29E-F535-4F19-AF60-1070BCC2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A0705-5D21-4FA4-BE93-8D9461B2C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18079-078C-4F79-B1D9-B82F645E7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454BD-EB35-45CE-A706-A7320D769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DE6794-9DA3-4CF3-9F24-EA955969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33A3-6638-41C8-B9B7-044E6C2D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023CC7-DEC3-42C6-B900-301FFFF4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0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997B-5DCF-40F2-B0C2-9A78B5F7C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EB36A-849E-42B6-9086-A14FD8048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698FB-CB9E-4571-8ACA-08521CE1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A2840-7A36-406B-8196-7DCFA927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1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FED9D-F48A-4C31-BEB7-D54EE12A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3CBEE-1106-4C01-95E8-31E6D243A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58B43-188C-4062-9F3B-1D39FC0E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EFA09-45D3-465B-A20A-558F4004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573D5-1CFC-4112-AEA6-3B1576E6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F4AD8-655D-4428-B3C7-23A666E5C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1E811-1D76-42CF-973C-1EF645DD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BBD16-66FB-4BB4-A254-700D6DE3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8B5AF-EE2F-4BBC-97FA-CA450201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2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0A11-E098-4C42-A625-08EE81A0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C85F1C-C4A6-4225-9BCE-1D25B4053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CFAD9-5D31-4A85-A11A-EFF96456F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7980F-0A59-4F2A-8560-860532CC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17C1A-8A18-41A4-9000-65B26601D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39939-D009-4CC4-A8A4-E261FC0F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C5C53-A0F2-4684-9A10-F9E426C4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38880-627A-4CBD-AAFE-E3F7BA60E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224D5-2896-4D50-BFE6-59B5F92A0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53504-D60A-485D-B1BD-49849CAB2FF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FC6F4-8A13-4F95-A924-A91E96251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20ECD-D174-47CB-B0C7-B3211BB89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F2433-5C6A-4CCF-867D-3A7574D3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4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03EC43-ADCA-4796-9A79-359E78CB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The Most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Important Day 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in a 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Teacher's Life: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An Introduction to "Why We Learn"</a:t>
            </a:r>
          </a:p>
        </p:txBody>
      </p:sp>
      <p:pic>
        <p:nvPicPr>
          <p:cNvPr id="5" name="Content Placeholder 4" descr="A group of people in traditional dress&#10;&#10;Description automatically generated with low confidence">
            <a:extLst>
              <a:ext uri="{FF2B5EF4-FFF2-40B4-BE49-F238E27FC236}">
                <a16:creationId xmlns:a16="http://schemas.microsoft.com/office/drawing/2014/main" id="{C7CFA8F8-736C-44DC-AB9D-C13B19414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73"/>
          <a:stretch/>
        </p:blipFill>
        <p:spPr>
          <a:xfrm>
            <a:off x="4502428" y="1308517"/>
            <a:ext cx="7225748" cy="424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6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EFB5-E521-48B0-8CA6-CB51DBBE3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Identity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9452D-3856-4E24-9603-E9C774F38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marR="0" indent="0" fontAlgn="base">
              <a:spcBef>
                <a:spcPts val="770"/>
              </a:spcBef>
              <a:spcAft>
                <a:spcPts val="0"/>
              </a:spcAft>
              <a:buNone/>
            </a:pP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 studies have reinforced the effectiveness of two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strategie</a:t>
            </a: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begun 30 years ago: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  <a:tabLst>
                <a:tab pos="457200" algn="l"/>
              </a:tabLst>
            </a:pP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Classroom peers identify</a:t>
            </a: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compassionate members of one human family.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  <a:tabLst>
                <a:tab pos="457200" algn="l"/>
              </a:tabLst>
            </a:pP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Schools</a:t>
            </a: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their grade levels not numerically but, rather, based on the thematic habits-of-heart they will pursue. (e.g. the Helpers, the Humanitarians, the Peacemakers, the Change Agents, etc.)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  <a:tabLst>
                <a:tab pos="457200" algn="l"/>
              </a:tabLst>
            </a:pP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(Their units will link academics to community challenges related to unit these such as kindness, advocacy, appreciation of diversity, acting on convictions, etc.)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hildren holding signs&#10;&#10;Description automatically generated">
            <a:extLst>
              <a:ext uri="{FF2B5EF4-FFF2-40B4-BE49-F238E27FC236}">
                <a16:creationId xmlns:a16="http://schemas.microsoft.com/office/drawing/2014/main" id="{7AD27C1F-8BCC-4470-98B5-7B13555C6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2073028"/>
            <a:ext cx="6019331" cy="27086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19439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5C1A6-C524-42BB-8645-0BB5E4A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400" dirty="0"/>
              <a:t>Projects Present Teaching as </a:t>
            </a:r>
            <a:br>
              <a:rPr lang="en-US" sz="3400" dirty="0"/>
            </a:br>
            <a:r>
              <a:rPr lang="en-US" sz="3400" dirty="0"/>
              <a:t>Community</a:t>
            </a:r>
            <a:br>
              <a:rPr lang="en-US" sz="3400" dirty="0"/>
            </a:br>
            <a:r>
              <a:rPr lang="en-US" sz="3400" dirty="0"/>
              <a:t>Participation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641C8-8718-4F06-8494-20102BD75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Humans learn 70% more effectively by teaching a skill than by simply hearing or seeing information. </a:t>
            </a:r>
          </a:p>
          <a:p>
            <a:r>
              <a:rPr lang="en-US" sz="2000" dirty="0">
                <a:latin typeface="Arial" panose="020B0604020202020204" pitchFamily="34" charset="0"/>
              </a:rPr>
              <a:t>As students teach others, they expand their sense of service.</a:t>
            </a:r>
          </a:p>
          <a:p>
            <a:r>
              <a:rPr lang="en-US" sz="2000" dirty="0">
                <a:latin typeface="Arial" panose="020B0604020202020204" pitchFamily="34" charset="0"/>
              </a:rPr>
              <a:t>Their teaching and exchanging of wisdom encompasses an increasingly wider breadth of the human family.</a:t>
            </a:r>
            <a:endParaRPr lang="en-US" sz="2000" dirty="0"/>
          </a:p>
        </p:txBody>
      </p:sp>
      <p:pic>
        <p:nvPicPr>
          <p:cNvPr id="5" name="Picture 4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FC5A604D-4E81-4010-A907-81AD4E717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8" r="2468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83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2BD77-7975-4BE6-974A-BB2140934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can a good teacher help a class do?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02422-61D0-4AA6-A0C5-5E3732843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Teachers have helped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students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integrate their skills to teach people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in the local and global community, solving dilemmas and addressing sustainable development goals such as these (among hundreds of others):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US" sz="1800" dirty="0">
                <a:latin typeface="Arial" panose="020B0604020202020204" pitchFamily="34" charset="0"/>
              </a:rPr>
              <a:t>Bringing light to the homes of elders</a:t>
            </a:r>
          </a:p>
          <a:p>
            <a:r>
              <a:rPr lang="en-US" sz="1800" dirty="0">
                <a:latin typeface="Arial" panose="020B0604020202020204" pitchFamily="34" charset="0"/>
              </a:rPr>
              <a:t>Assisting victims of weather extremes, earthquake or natural disaster</a:t>
            </a:r>
          </a:p>
          <a:p>
            <a:r>
              <a:rPr lang="en-US" sz="1800" dirty="0">
                <a:latin typeface="Arial" panose="020B0604020202020204" pitchFamily="34" charset="0"/>
              </a:rPr>
              <a:t>Reducing health disparities and preventing diabetes, malaria, typhoid, or cholera</a:t>
            </a:r>
          </a:p>
          <a:p>
            <a:r>
              <a:rPr lang="en-US" sz="1800" dirty="0">
                <a:latin typeface="Arial" panose="020B0604020202020204" pitchFamily="34" charset="0"/>
              </a:rPr>
              <a:t>Reducing food insecurity through community gardens, agronomy and nutrition for the vulnerable</a:t>
            </a:r>
          </a:p>
          <a:p>
            <a:r>
              <a:rPr lang="en-US" sz="1800" dirty="0">
                <a:latin typeface="Arial" panose="020B0604020202020204" pitchFamily="34" charset="0"/>
              </a:rPr>
              <a:t>Increasing racial harmony or tribal unification</a:t>
            </a:r>
          </a:p>
          <a:p>
            <a:r>
              <a:rPr lang="en-US" sz="1800" dirty="0">
                <a:latin typeface="Arial" panose="020B0604020202020204" pitchFamily="34" charset="0"/>
              </a:rPr>
              <a:t>Teaching climate change prevention, land management and regeneration</a:t>
            </a:r>
          </a:p>
          <a:p>
            <a:r>
              <a:rPr lang="en-US" sz="1800" dirty="0">
                <a:latin typeface="Arial" panose="020B0604020202020204" pitchFamily="34" charset="0"/>
              </a:rPr>
              <a:t>Teaching conflict resolution to prevent widespread civil unrest</a:t>
            </a:r>
          </a:p>
          <a:p>
            <a:endParaRPr lang="en-US" sz="1800" dirty="0">
              <a:latin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0285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0BFD8-5FC7-4917-95BE-D16BC41E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/>
              <a:t>Love: The “Why” in Why We Learn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7A973-F6BF-42A1-9AA8-A9D667E1C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dirty="0">
                <a:effectLst/>
                <a:ea typeface="Calibri" panose="020F0502020204030204" pitchFamily="34" charset="0"/>
              </a:rPr>
              <a:t>Children left in foster care for even six months as babies had challenges that lasted throughout their school careers, in one </a:t>
            </a:r>
            <a:r>
              <a:rPr lang="en-US" sz="2000" dirty="0">
                <a:ea typeface="Calibri" panose="020F0502020204030204" pitchFamily="34" charset="0"/>
              </a:rPr>
              <a:t>study.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r>
              <a:rPr lang="en-US" sz="2000" dirty="0">
                <a:effectLst/>
                <a:ea typeface="Calibri" panose="020F0502020204030204" pitchFamily="34" charset="0"/>
              </a:rPr>
              <a:t>A loving teacher can turn despair into light.</a:t>
            </a:r>
          </a:p>
          <a:p>
            <a:r>
              <a:rPr lang="en-US" sz="2000" dirty="0"/>
              <a:t>Case studies show what happens when the teacher’s influence extends to the next generation.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ght on a wheelchair">
            <a:extLst>
              <a:ext uri="{FF2B5EF4-FFF2-40B4-BE49-F238E27FC236}">
                <a16:creationId xmlns:a16="http://schemas.microsoft.com/office/drawing/2014/main" id="{FF3046C0-8969-4361-AF4F-736A31409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9" r="8144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CAB02-B41B-4DEA-BC99-AB4167622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Who will Your Students Become?</a:t>
            </a:r>
            <a:br>
              <a:rPr lang="en-US" sz="22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person, group, crowd&#10;&#10;Description automatically generated">
            <a:extLst>
              <a:ext uri="{FF2B5EF4-FFF2-40B4-BE49-F238E27FC236}">
                <a16:creationId xmlns:a16="http://schemas.microsoft.com/office/drawing/2014/main" id="{82DAC60A-D4FC-47CC-B555-A57DD69AE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/>
          <a:stretch/>
        </p:blipFill>
        <p:spPr>
          <a:xfrm>
            <a:off x="2190038" y="1675227"/>
            <a:ext cx="781192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15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BC1E-1B1C-4344-B526-9B8F6108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Anticipating the Human Connection Before Birth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C65AC-3791-4763-A39A-81BC39C4C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02709"/>
            <a:ext cx="10923638" cy="5211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Heartbeat of fetuses seeing laser-dot faces reinforce the toddler study.</a:t>
            </a:r>
          </a:p>
        </p:txBody>
      </p:sp>
      <p:pic>
        <p:nvPicPr>
          <p:cNvPr id="5" name="Picture 4" descr="Guy kissing a baby">
            <a:extLst>
              <a:ext uri="{FF2B5EF4-FFF2-40B4-BE49-F238E27FC236}">
                <a16:creationId xmlns:a16="http://schemas.microsoft.com/office/drawing/2014/main" id="{80D5F3D5-460C-4374-8E88-728CE2E9D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Picture 6" descr="Pregnant woman walking on the street">
            <a:extLst>
              <a:ext uri="{FF2B5EF4-FFF2-40B4-BE49-F238E27FC236}">
                <a16:creationId xmlns:a16="http://schemas.microsoft.com/office/drawing/2014/main" id="{7117FA5C-8B04-4FDD-B40F-4AA6954DC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604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F6051-115A-425E-9AFF-638177AE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Create your own Butterfly Effect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tterfly on a rock&#10;&#10;Description automatically generated with medium confidence">
            <a:extLst>
              <a:ext uri="{FF2B5EF4-FFF2-40B4-BE49-F238E27FC236}">
                <a16:creationId xmlns:a16="http://schemas.microsoft.com/office/drawing/2014/main" id="{AC5852D2-30CB-4370-987F-1407E1361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85" y="640080"/>
            <a:ext cx="668723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red pencils in box">
            <a:extLst>
              <a:ext uri="{FF2B5EF4-FFF2-40B4-BE49-F238E27FC236}">
                <a16:creationId xmlns:a16="http://schemas.microsoft.com/office/drawing/2014/main" id="{5B5979BB-0760-4802-AC95-8707430EF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9091" r="6867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DD2B9-74F8-4198-AD04-919766313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Your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B32D5-BAA1-42E8-8BB4-DE3E72E6B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The most important day in your career may be the day you decide to become a teacher.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447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9AB62-7104-4D4D-BEEB-E0DC45A7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The Need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896C3-9773-40DA-9435-68A6A7802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An effective teacher can inspire people in every other profession to maximize their human potential.</a:t>
            </a:r>
          </a:p>
          <a:p>
            <a:r>
              <a:rPr lang="en-US" sz="2200" dirty="0"/>
              <a:t>In an era such as this one, we will need people whose character, cognition, convictions and commitment to serve society show the evidence of thoughtful pedagogy and good teachers.</a:t>
            </a:r>
          </a:p>
        </p:txBody>
      </p:sp>
      <p:pic>
        <p:nvPicPr>
          <p:cNvPr id="5" name="Picture 4" descr="A group of people posing for a photo next to a stone structure&#10;&#10;Description automatically generated with medium confidence">
            <a:extLst>
              <a:ext uri="{FF2B5EF4-FFF2-40B4-BE49-F238E27FC236}">
                <a16:creationId xmlns:a16="http://schemas.microsoft.com/office/drawing/2014/main" id="{71160F2C-78CC-4C51-80EF-1F5CFBCC7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829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6339-9359-4B92-9C01-53DE80C9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Peak Experiences illustrate Why We Learn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739AF-0A75-4E1F-9E26-2EC8723F7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 dirty="0"/>
              <a:t>High motivation stems from not only on </a:t>
            </a:r>
            <a:r>
              <a:rPr lang="en-US" sz="1700" i="1" dirty="0"/>
              <a:t>what</a:t>
            </a:r>
            <a:r>
              <a:rPr lang="en-US" sz="1700" dirty="0"/>
              <a:t> and</a:t>
            </a:r>
            <a:r>
              <a:rPr lang="en-US" sz="1700" i="1" dirty="0"/>
              <a:t> how we</a:t>
            </a:r>
            <a:r>
              <a:rPr lang="en-US" sz="1700" dirty="0"/>
              <a:t> learn but </a:t>
            </a:r>
            <a:r>
              <a:rPr lang="en-US" sz="1700" i="1" u="sng" dirty="0"/>
              <a:t>why</a:t>
            </a:r>
            <a:r>
              <a:rPr lang="en-US" sz="1700" dirty="0"/>
              <a:t> we learn.</a:t>
            </a:r>
          </a:p>
          <a:p>
            <a:r>
              <a:rPr lang="en-US" sz="1700" dirty="0"/>
              <a:t>If euphoria occurs naturally during creative peaks, it heightens when those peaks have a useful and altruistic purpose!</a:t>
            </a:r>
          </a:p>
          <a:p>
            <a:r>
              <a:rPr lang="en-US" sz="1700" dirty="0"/>
              <a:t>Through advance planning and teachable moments, teachers can generate regular opportunities to link cognition, creativity, collaboration and compassion, to foster daily peak experiences.</a:t>
            </a:r>
          </a:p>
        </p:txBody>
      </p:sp>
      <p:pic>
        <p:nvPicPr>
          <p:cNvPr id="7" name="Picture 6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DEABA2C7-668A-440C-972E-A559512D3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2" r="2761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880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39C58-1BF3-4266-ABE5-FF10CC7CA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Work: Love Made Visible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A1A82-9AB6-47BA-9080-A3DF862AA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Some schools operate on the principle that “Work is love made visible.”</a:t>
            </a:r>
          </a:p>
          <a:p>
            <a:r>
              <a:rPr lang="en-US" sz="2200"/>
              <a:t>Teachers become role models for students. </a:t>
            </a:r>
          </a:p>
          <a:p>
            <a:r>
              <a:rPr lang="en-US" sz="2200"/>
              <a:t>Family and community members then feel the love from learners.</a:t>
            </a:r>
          </a:p>
        </p:txBody>
      </p:sp>
      <p:pic>
        <p:nvPicPr>
          <p:cNvPr id="5" name="Picture 4" descr="A picture containing person, little&#10;&#10;Description automatically generated">
            <a:extLst>
              <a:ext uri="{FF2B5EF4-FFF2-40B4-BE49-F238E27FC236}">
                <a16:creationId xmlns:a16="http://schemas.microsoft.com/office/drawing/2014/main" id="{612B973A-4BD9-49B9-B4FE-0DE936DB7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88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4E40704-E512-4A96-ABD9-AF7EBC388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r="1216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A3A5A-439B-4CDB-ABF2-354F7A69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Observe How Peer</a:t>
            </a:r>
            <a:r>
              <a:rPr lang="en-US" sz="3600" kern="120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Identity Influences Learning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939E-CC13-4125-A199-E326EC217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pPr marL="342900" indent="-342900" fontAlgn="base">
              <a:spcBef>
                <a:spcPts val="0"/>
              </a:spcBef>
              <a:buFont typeface="Wingdings" panose="05000000000000000000" pitchFamily="2" charset="2"/>
              <a:buChar char=""/>
              <a:tabLst>
                <a:tab pos="457200" algn="l"/>
              </a:tabLs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1000"/>
              </a:spcAft>
            </a:pP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wide is a learner’s circle of “family”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upon</a:t>
            </a: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entering your classroom?</a:t>
            </a:r>
          </a:p>
          <a:p>
            <a:pPr marL="0" marR="0" fontAlgn="base"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your</a:t>
            </a: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pedagogy and practice play a role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expanding </a:t>
            </a: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child's circle? </a:t>
            </a:r>
          </a:p>
          <a:p>
            <a:pPr marL="0" marR="0" fontAlgn="base">
              <a:spcBef>
                <a:spcPts val="0"/>
              </a:spcBef>
              <a:spcAft>
                <a:spcPts val="1000"/>
              </a:spcAft>
            </a:pP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her 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en-US" sz="1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skills enhance life for others? Does this increase her motivation?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ts val="0"/>
              </a:spcBef>
              <a:buFont typeface="Wingdings" panose="05000000000000000000" pitchFamily="2" charset="2"/>
              <a:buChar char=""/>
              <a:tabLst>
                <a:tab pos="457200" algn="l"/>
              </a:tabLs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5366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3BBC6-A252-4411-83E6-7723F48A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Influences on Peer Identity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4DFB-A82E-4ED3-839E-EC76A62D4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  <a:tabLst>
                <a:tab pos="457200" algn="l"/>
              </a:tabLst>
            </a:pP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some cultures, a child is told to “own” objects before giving them away or to esteem the self before recognizing others. 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  <a:tabLst>
                <a:tab pos="457200" algn="l"/>
              </a:tabLst>
            </a:pP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highly-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connected </a:t>
            </a: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societies, the child learns about the universe first, the community second, and personal needs third. The child may perceive that they play a small but integral role in the community’s survival from an early age. 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  <a:tabLst>
                <a:tab pos="457200" algn="l"/>
              </a:tabLst>
            </a:pP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natural rites of passage sometimes help 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avoid the identity crises of children 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without a sense of purpose in more developed communities</a:t>
            </a: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  <a:tabLst>
                <a:tab pos="457200" algn="l"/>
              </a:tabLst>
            </a:pP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Isn’t it a worthy goal to provide students with a sense of belonging by letting them gently apply their skills rather than waiting for true hardship to leave them feeling unprepared, 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 </a:t>
            </a:r>
            <a:r>
              <a:rPr lang="en-US" sz="22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resilient and unneeded? 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3880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7A2FBF-1F81-4FD9-9404-8A5C83D5F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1,000 Diverse Adults Who 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Initiated Humanitarian Projects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66E24-4DB5-40C3-95BE-C25F48C25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Independently shared their common childhood experiences, describing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chance, as children, to: 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empathize with those who were different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bond with a caring adult role model, and 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turn hardship into problem-solving opportunities.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72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20C5-BF6A-41E9-B9FE-44E9697F2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3700"/>
              <a:t>Early Altruism Studies </a:t>
            </a:r>
            <a:br>
              <a:rPr lang="en-US" sz="3700"/>
            </a:br>
            <a:r>
              <a:rPr lang="en-US" sz="3700"/>
              <a:t>Show Long-term Results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79521-1A23-4D0A-BAA7-5F3F321F1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347345" marR="0" indent="-347345" fontAlgn="base">
              <a:spcBef>
                <a:spcPts val="77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Infants studied in 2007 in Germany had an instinct for helping the researcher retrieve dropped objects.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marR="0" indent="-347345" fontAlgn="base">
              <a:spcBef>
                <a:spcPts val="77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Full-Circle Learning programs, even two years-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olds</a:t>
            </a:r>
            <a:r>
              <a:rPr lang="en-US" sz="1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experience high motivation with giving as the impetus of the learning. </a:t>
            </a:r>
          </a:p>
          <a:p>
            <a:pPr marL="347345" marR="0" indent="-347345" fontAlgn="base">
              <a:spcBef>
                <a:spcPts val="77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Longitudinal</a:t>
            </a:r>
            <a:r>
              <a:rPr lang="en-US" sz="1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surveys and anecdotes show consistent examples of emerging leaders when the child’s education prioritizes altruistic norms equally with intellectual outcomes.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5" name="Picture 4" descr="Parent sanitizing child's hand">
            <a:extLst>
              <a:ext uri="{FF2B5EF4-FFF2-40B4-BE49-F238E27FC236}">
                <a16:creationId xmlns:a16="http://schemas.microsoft.com/office/drawing/2014/main" id="{85004D3D-9D1E-4AD3-82C8-D4C729A67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r="14653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5618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850</Words>
  <Application>Microsoft Office PowerPoint</Application>
  <PresentationFormat>Widescreen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        The Most Important Day            in a  Teacher's Life:           An Introduction to "Why We Learn"</vt:lpstr>
      <vt:lpstr>Your Decision</vt:lpstr>
      <vt:lpstr>The Need</vt:lpstr>
      <vt:lpstr>Peak Experiences illustrate Why We Learn </vt:lpstr>
      <vt:lpstr>Work: Love Made Visible</vt:lpstr>
      <vt:lpstr>Observe How Peer Identity Influences Learning</vt:lpstr>
      <vt:lpstr>Influences on Peer Identity</vt:lpstr>
      <vt:lpstr>1,000 Diverse Adults Who  Initiated Humanitarian Projects </vt:lpstr>
      <vt:lpstr>Early Altruism Studies  Show Long-term Results</vt:lpstr>
      <vt:lpstr>Identity Matters</vt:lpstr>
      <vt:lpstr>Projects Present Teaching as  Community Participation</vt:lpstr>
      <vt:lpstr>What can a good teacher help a class do?</vt:lpstr>
      <vt:lpstr>Love: The “Why” in Why We Learn</vt:lpstr>
      <vt:lpstr>Who will Your Students Become? </vt:lpstr>
      <vt:lpstr>Anticipating the Human Connection Before Birth</vt:lpstr>
      <vt:lpstr>Create your own Butterfly Effect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Most Important Day in a Teacher’s Life</dc:title>
  <dc:creator>Teresa Langness</dc:creator>
  <cp:lastModifiedBy>Teresa Langness</cp:lastModifiedBy>
  <cp:revision>8</cp:revision>
  <dcterms:created xsi:type="dcterms:W3CDTF">2022-01-11T19:56:39Z</dcterms:created>
  <dcterms:modified xsi:type="dcterms:W3CDTF">2022-02-09T02:25:37Z</dcterms:modified>
</cp:coreProperties>
</file>